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9.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1.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2.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3.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4.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1" r:id="rId2"/>
    <p:sldMasterId id="2147483689" r:id="rId3"/>
    <p:sldMasterId id="2147483706" r:id="rId4"/>
    <p:sldMasterId id="2147483736" r:id="rId5"/>
    <p:sldMasterId id="2147483754" r:id="rId6"/>
    <p:sldMasterId id="2147483766" r:id="rId7"/>
    <p:sldMasterId id="2147483783" r:id="rId8"/>
    <p:sldMasterId id="2147483801" r:id="rId9"/>
    <p:sldMasterId id="2147483813" r:id="rId10"/>
    <p:sldMasterId id="2147483831" r:id="rId11"/>
    <p:sldMasterId id="2147483861" r:id="rId12"/>
    <p:sldMasterId id="2147483873" r:id="rId13"/>
    <p:sldMasterId id="2147483902" r:id="rId14"/>
  </p:sldMasterIdLst>
  <p:sldIdLst>
    <p:sldId id="256" r:id="rId15"/>
    <p:sldId id="257" r:id="rId16"/>
    <p:sldId id="258" r:id="rId17"/>
    <p:sldId id="259" r:id="rId18"/>
    <p:sldId id="278" r:id="rId19"/>
    <p:sldId id="260" r:id="rId20"/>
    <p:sldId id="262" r:id="rId21"/>
    <p:sldId id="263" r:id="rId22"/>
    <p:sldId id="264" r:id="rId23"/>
    <p:sldId id="265" r:id="rId24"/>
    <p:sldId id="266" r:id="rId25"/>
    <p:sldId id="267" r:id="rId26"/>
    <p:sldId id="268" r:id="rId27"/>
    <p:sldId id="269" r:id="rId28"/>
    <p:sldId id="270" r:id="rId29"/>
    <p:sldId id="261" r:id="rId30"/>
    <p:sldId id="280" r:id="rId31"/>
    <p:sldId id="281" r:id="rId32"/>
    <p:sldId id="282" r:id="rId33"/>
    <p:sldId id="273" r:id="rId34"/>
    <p:sldId id="274" r:id="rId35"/>
    <p:sldId id="275" r:id="rId36"/>
    <p:sldId id="276" r:id="rId37"/>
    <p:sldId id="277" r:id="rId38"/>
    <p:sldId id="271" r:id="rId39"/>
    <p:sldId id="27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slideMaster" Target="slideMasters/slideMaster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1824139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495442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9959257"/>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98412275"/>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591921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930859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71593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80697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23927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7081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113737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407579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82925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17345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713890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171414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8761721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6355141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334756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65825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523571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343223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5019440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02111984F56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39569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246405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48403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3715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555957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42469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20486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762535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976431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83449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088832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087261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4899557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27959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5428035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771728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39242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11409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078069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2226238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9086186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88335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844135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651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70054177"/>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8378805"/>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07674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312146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7928082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7591683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0117249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555069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807854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6138241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92743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085895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03082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66617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74552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02111984F56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5630295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2461045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414466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6374385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390583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917126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20566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5316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89180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341634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4041564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5626509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71335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2421203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483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9481082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58519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6982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711581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417195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924740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5804472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0303667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4196339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5652012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9414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6718272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01567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03803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491211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2593448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7951388"/>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6569533"/>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468526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66950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02111984F56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5235476"/>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2519396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02111984F56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864770459"/>
      </p:ext>
    </p:extLst>
  </p:cSld>
  <p:clrMapOvr>
    <a:overrideClrMapping bg1="dk1" tx1="lt1" bg2="dk2" tx2="lt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78755720"/>
      </p:ext>
    </p:extLst>
  </p:cSld>
  <p:clrMapOvr>
    <a:masterClrMapping/>
  </p:clrMapOvr>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743279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830809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2243813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633798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02111984F56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91609384"/>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02111984F56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650623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1790143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444073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58134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20731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28001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28740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86831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538674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43108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566991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794769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476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20046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169652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88010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54437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82240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909545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16230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0861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48362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41961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2133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74251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160107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16897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02111984F56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3945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5914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02752779"/>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5114476"/>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46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314756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D57F1E4F-1CFF-5643-939E-02111984F565}"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91545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44212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D57F1E4F-1CFF-5643-939E-02111984F565}"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366840"/>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145116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458414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41613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657531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160484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4727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6/16/2018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91918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D57F1E4F-1CFF-5643-939E-02111984F565}"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632365"/>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431635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37128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773053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31027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91544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71852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049895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52409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6/16/2018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98033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348115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673478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889003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14700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15998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923672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95443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482063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02111984F565}"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21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6/16/2018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97493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0459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047985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03126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08821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609090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771871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422215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960138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7065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692063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54549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527091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96696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560712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448348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706850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3677580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22716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73228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theme" Target="../theme/theme10.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theme" Target="../theme/theme11.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image" Target="../media/image17.png"/><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2.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theme" Target="../theme/theme1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theme" Target="../theme/theme14.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8.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11.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theme" Target="../theme/theme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8.xml"/><Relationship Id="rId3" Type="http://schemas.openxmlformats.org/officeDocument/2006/relationships/slideLayout" Target="../slideLayouts/slideLayout108.xml"/><Relationship Id="rId21" Type="http://schemas.openxmlformats.org/officeDocument/2006/relationships/image" Target="../media/image14.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image" Target="../media/image13.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12.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image" Target="../media/image1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16.jp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6/16/2018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881952884"/>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14633499"/>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02111984F565}" type="slidenum">
              <a:rPr lang="en-US" smtClean="0"/>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454611"/>
      </p:ext>
    </p:extLst>
  </p:cSld>
  <p:clrMap bg1="dk1" tx1="lt1" bg2="dk2" tx2="lt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844953062"/>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02111984F565}"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1018833"/>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004695291"/>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17000117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D57F1E4F-1CFF-5643-939E-02111984F565}" type="slidenum">
              <a:rPr lang="en-US" smtClean="0"/>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70684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37772079"/>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17663414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49356152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64133597"/>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AAD347D-5ACD-4C99-B74B-A9C85AD731AF}" type="datetimeFigureOut">
              <a:rPr lang="en-US" smtClean="0"/>
              <a:t>6/16/2018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02111984F565}"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71777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1.wmf"/><Relationship Id="rId2" Type="http://schemas.microsoft.com/office/2007/relationships/media" Target="../media/media1.mp3"/><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png"/><Relationship Id="rId4"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jpg"/><Relationship Id="rId1" Type="http://schemas.openxmlformats.org/officeDocument/2006/relationships/slideLayout" Target="../slideLayouts/slideLayout139.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8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Altruist13/Sign-Language/blob/master/Sign_Language_Classifier_new.py"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3.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mlDrawing" Target="../drawings/vmlDrawing3.vml"/><Relationship Id="rId1" Type="http://schemas.openxmlformats.org/officeDocument/2006/relationships/themeOverride" Target="../theme/themeOverride1.xml"/><Relationship Id="rId5" Type="http://schemas.openxmlformats.org/officeDocument/2006/relationships/image" Target="../media/image24.w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85.xml"/><Relationship Id="rId6" Type="http://schemas.openxmlformats.org/officeDocument/2006/relationships/image" Target="../media/image29.png"/><Relationship Id="rId11" Type="http://schemas.openxmlformats.org/officeDocument/2006/relationships/image" Target="../media/image34.jp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kylight - DJs Music (djs-music.com)">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891554" y="6557554"/>
            <a:ext cx="300446" cy="300446"/>
          </a:xfrm>
          <a:prstGeom prst="rect">
            <a:avLst/>
          </a:prstGeom>
        </p:spPr>
      </p:pic>
      <p:sp>
        <p:nvSpPr>
          <p:cNvPr id="4" name="Title 3"/>
          <p:cNvSpPr>
            <a:spLocks noGrp="1"/>
          </p:cNvSpPr>
          <p:nvPr>
            <p:ph type="title"/>
          </p:nvPr>
        </p:nvSpPr>
        <p:spPr>
          <a:xfrm>
            <a:off x="1560512" y="2325189"/>
            <a:ext cx="9404723" cy="2155371"/>
          </a:xfrm>
        </p:spPr>
        <p:txBody>
          <a:bodyPr/>
          <a:lstStyle/>
          <a:p>
            <a:r>
              <a:rPr lang="en-US" sz="3600" dirty="0">
                <a:latin typeface="Arial Rounded MT Bold" panose="020F0704030504030204" pitchFamily="34" charset="0"/>
              </a:rPr>
              <a:t>Have you ever imagined yourself with a missing arm or a leg or any of the five senses ? </a:t>
            </a:r>
          </a:p>
        </p:txBody>
      </p:sp>
      <p:graphicFrame>
        <p:nvGraphicFramePr>
          <p:cNvPr id="7" name="Object 6"/>
          <p:cNvGraphicFramePr>
            <a:graphicFrameLocks noChangeAspect="1"/>
          </p:cNvGraphicFramePr>
          <p:nvPr>
            <p:extLst>
              <p:ext uri="{D42A27DB-BD31-4B8C-83A1-F6EECF244321}">
                <p14:modId xmlns:p14="http://schemas.microsoft.com/office/powerpoint/2010/main" val="2541028720"/>
              </p:ext>
            </p:extLst>
          </p:nvPr>
        </p:nvGraphicFramePr>
        <p:xfrm>
          <a:off x="5723486" y="4195043"/>
          <a:ext cx="1078774" cy="1155829"/>
        </p:xfrm>
        <a:graphic>
          <a:graphicData uri="http://schemas.openxmlformats.org/presentationml/2006/ole">
            <mc:AlternateContent xmlns:mc="http://schemas.openxmlformats.org/markup-compatibility/2006">
              <mc:Choice xmlns:v="urn:schemas-microsoft-com:vml" Requires="v">
                <p:oleObj spid="_x0000_s1047" name="Image" r:id="rId6" imgW="1599840" imgH="1713960" progId="Photoshop.Image.18">
                  <p:embed/>
                </p:oleObj>
              </mc:Choice>
              <mc:Fallback>
                <p:oleObj name="Image" r:id="rId6" imgW="1599840" imgH="1713960" progId="Photoshop.Image.18">
                  <p:embed/>
                  <p:pic>
                    <p:nvPicPr>
                      <p:cNvPr id="0" name=""/>
                      <p:cNvPicPr/>
                      <p:nvPr/>
                    </p:nvPicPr>
                    <p:blipFill>
                      <a:blip r:embed="rId7"/>
                      <a:stretch>
                        <a:fillRect/>
                      </a:stretch>
                    </p:blipFill>
                    <p:spPr>
                      <a:xfrm>
                        <a:off x="5723486" y="4195043"/>
                        <a:ext cx="1078774" cy="1155829"/>
                      </a:xfrm>
                      <a:prstGeom prst="rect">
                        <a:avLst/>
                      </a:prstGeom>
                    </p:spPr>
                  </p:pic>
                </p:oleObj>
              </mc:Fallback>
            </mc:AlternateContent>
          </a:graphicData>
        </a:graphic>
      </p:graphicFrame>
    </p:spTree>
    <p:extLst>
      <p:ext uri="{BB962C8B-B14F-4D97-AF65-F5344CB8AC3E}">
        <p14:creationId xmlns:p14="http://schemas.microsoft.com/office/powerpoint/2010/main" val="3489255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50"/>
                                  </p:stCondLst>
                                  <p:childTnLst>
                                    <p:cmd type="call" cmd="playFrom(0.0)">
                                      <p:cBhvr>
                                        <p:cTn id="6" dur="1" fill="hold"/>
                                        <p:tgtEl>
                                          <p:spTgt spid="8"/>
                                        </p:tgtEl>
                                      </p:cBhvr>
                                    </p:cmd>
                                  </p:childTnLst>
                                </p:cTn>
                              </p:par>
                            </p:childTnLst>
                          </p:cTn>
                        </p:par>
                        <p:par>
                          <p:cTn id="7" fill="hold">
                            <p:stCondLst>
                              <p:cond delay="250"/>
                            </p:stCondLst>
                            <p:childTnLst>
                              <p:par>
                                <p:cTn id="8" presetID="10"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2727" mute="1" numSld="999" showWhenStopped="0">
                <p:cTn id="11"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606731"/>
          </a:xfrm>
        </p:spPr>
        <p:txBody>
          <a:bodyPr/>
          <a:lstStyle/>
          <a:p>
            <a:pPr algn="ctr"/>
            <a:r>
              <a:rPr lang="en-US" b="1" dirty="0"/>
              <a:t>Communicating In The Dark Is Next To I</a:t>
            </a:r>
            <a:r>
              <a:rPr lang="en-US" b="1" dirty="0">
                <a:solidFill>
                  <a:schemeClr val="tx1"/>
                </a:solidFill>
              </a:rPr>
              <a:t>mpossible</a:t>
            </a:r>
            <a:endParaRPr lang="en-US"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995" y="993299"/>
            <a:ext cx="7811588" cy="5864701"/>
          </a:xfrm>
          <a:prstGeom prst="rect">
            <a:avLst/>
          </a:prstGeom>
          <a:ln>
            <a:noFill/>
          </a:ln>
          <a:effectLst>
            <a:softEdge rad="11250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9009" y="3413281"/>
            <a:ext cx="1329055" cy="1254260"/>
          </a:xfrm>
          <a:prstGeom prst="rect">
            <a:avLst/>
          </a:prstGeom>
          <a:ln>
            <a:noFill/>
          </a:ln>
          <a:effectLst>
            <a:softEdge rad="112500"/>
          </a:effectLst>
        </p:spPr>
      </p:pic>
    </p:spTree>
    <p:extLst>
      <p:ext uri="{BB962C8B-B14F-4D97-AF65-F5344CB8AC3E}">
        <p14:creationId xmlns:p14="http://schemas.microsoft.com/office/powerpoint/2010/main" val="558409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85" y="113084"/>
            <a:ext cx="9404723" cy="1400530"/>
          </a:xfrm>
        </p:spPr>
        <p:txBody>
          <a:bodyPr/>
          <a:lstStyle/>
          <a:p>
            <a:r>
              <a:rPr lang="en-US" b="1" dirty="0"/>
              <a:t>You're Constantly Jumpy, As You Never Know When Someone Is Approaching You From Behind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474" y="2156933"/>
            <a:ext cx="6274526" cy="4701068"/>
          </a:xfrm>
          <a:prstGeom prst="rect">
            <a:avLst/>
          </a:prstGeom>
        </p:spPr>
      </p:pic>
    </p:spTree>
    <p:extLst>
      <p:ext uri="{BB962C8B-B14F-4D97-AF65-F5344CB8AC3E}">
        <p14:creationId xmlns:p14="http://schemas.microsoft.com/office/powerpoint/2010/main" val="31929438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Job Applications And Interviews Can Be Incredibly Difficult To Set Up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009" y="1853248"/>
            <a:ext cx="7371442" cy="4899173"/>
          </a:xfrm>
          <a:prstGeom prst="rect">
            <a:avLst/>
          </a:prstGeom>
          <a:ln>
            <a:noFill/>
          </a:ln>
          <a:effectLst>
            <a:softEdge rad="112500"/>
          </a:effectLst>
        </p:spPr>
      </p:pic>
    </p:spTree>
    <p:extLst>
      <p:ext uri="{BB962C8B-B14F-4D97-AF65-F5344CB8AC3E}">
        <p14:creationId xmlns:p14="http://schemas.microsoft.com/office/powerpoint/2010/main" val="177416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357" y="467328"/>
            <a:ext cx="8534400" cy="1507067"/>
          </a:xfrm>
        </p:spPr>
        <p:txBody>
          <a:bodyPr>
            <a:noAutofit/>
          </a:bodyPr>
          <a:lstStyle/>
          <a:p>
            <a:r>
              <a:rPr lang="en-US" b="1" dirty="0">
                <a:solidFill>
                  <a:schemeClr val="tx1"/>
                </a:solidFill>
                <a:latin typeface="Tempus Sans ITC" panose="04020404030D07020202" pitchFamily="82" charset="0"/>
              </a:rPr>
              <a:t>Having People Avoid Talking To Them At All</a:t>
            </a:r>
            <a:br>
              <a:rPr lang="en-US" dirty="0">
                <a:latin typeface="Tempus Sans ITC" panose="04020404030D07020202" pitchFamily="82" charset="0"/>
              </a:rPr>
            </a:br>
            <a:endParaRPr lang="en-US" dirty="0">
              <a:latin typeface="Tempus Sans ITC" panose="04020404030D07020202"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357" y="1853248"/>
            <a:ext cx="9585528" cy="4763270"/>
          </a:xfrm>
          <a:prstGeom prst="rect">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8426" y="1974395"/>
            <a:ext cx="1506992" cy="1506992"/>
          </a:xfrm>
          <a:prstGeom prst="rect">
            <a:avLst/>
          </a:prstGeom>
          <a:ln>
            <a:noFill/>
          </a:ln>
          <a:effectLst>
            <a:softEdge rad="112500"/>
          </a:effectLst>
        </p:spPr>
      </p:pic>
    </p:spTree>
    <p:extLst>
      <p:ext uri="{BB962C8B-B14F-4D97-AF65-F5344CB8AC3E}">
        <p14:creationId xmlns:p14="http://schemas.microsoft.com/office/powerpoint/2010/main" val="41673675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96" y="0"/>
            <a:ext cx="9404723" cy="1400530"/>
          </a:xfrm>
        </p:spPr>
        <p:txBody>
          <a:bodyPr/>
          <a:lstStyle/>
          <a:p>
            <a:r>
              <a:rPr lang="en-US" b="1" dirty="0"/>
              <a:t>The Hearing Population Feels Sorry For You, And You Don't Need Their Sympathy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152" y="1400530"/>
            <a:ext cx="5186321" cy="5202279"/>
          </a:xfrm>
          <a:prstGeom prst="rect">
            <a:avLst/>
          </a:prstGeom>
          <a:ln>
            <a:noFill/>
          </a:ln>
          <a:effectLst>
            <a:softEdge rad="11250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854" y="2657882"/>
            <a:ext cx="1861867" cy="1861867"/>
          </a:xfrm>
          <a:prstGeom prst="rect">
            <a:avLst/>
          </a:prstGeom>
          <a:ln>
            <a:noFill/>
          </a:ln>
          <a:effectLst>
            <a:softEdge rad="112500"/>
          </a:effectLst>
        </p:spPr>
      </p:pic>
    </p:spTree>
    <p:extLst>
      <p:ext uri="{BB962C8B-B14F-4D97-AF65-F5344CB8AC3E}">
        <p14:creationId xmlns:p14="http://schemas.microsoft.com/office/powerpoint/2010/main" val="23030761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4912" y="2725657"/>
            <a:ext cx="9404723" cy="1400530"/>
          </a:xfrm>
        </p:spPr>
        <p:txBody>
          <a:bodyPr/>
          <a:lstStyle/>
          <a:p>
            <a:r>
              <a:rPr lang="en-US" sz="4800" dirty="0">
                <a:latin typeface="Tempus Sans ITC" panose="04020404030D07020202" pitchFamily="82" charset="0"/>
              </a:rPr>
              <a:t>But for all these struggles…</a:t>
            </a:r>
          </a:p>
        </p:txBody>
      </p:sp>
    </p:spTree>
    <p:extLst>
      <p:ext uri="{BB962C8B-B14F-4D97-AF65-F5344CB8AC3E}">
        <p14:creationId xmlns:p14="http://schemas.microsoft.com/office/powerpoint/2010/main" val="790445754"/>
      </p:ext>
    </p:extLst>
  </p:cSld>
  <p:clrMapOvr>
    <a:masterClrMapping/>
  </p:clrMapOvr>
  <mc:AlternateContent xmlns:mc="http://schemas.openxmlformats.org/markup-compatibility/2006" xmlns:p14="http://schemas.microsoft.com/office/powerpoint/2010/main">
    <mc:Choice Requires="p14">
      <p:transition spd="slow" p14:dur="2000">
        <p14:wheelReverse spokes="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6858000"/>
          </a:xfrm>
        </p:spPr>
        <p:txBody>
          <a:bodyPr/>
          <a:lstStyle/>
          <a:p>
            <a:pPr algn="ctr"/>
            <a:br>
              <a:rPr lang="en-US" sz="3200" dirty="0"/>
            </a:br>
            <a:br>
              <a:rPr lang="en-US" sz="3200" dirty="0"/>
            </a:br>
            <a:br>
              <a:rPr lang="en-US" sz="3200" dirty="0"/>
            </a:br>
            <a:r>
              <a:rPr lang="en-US" sz="3200" dirty="0"/>
              <a:t>We give you a model of classification</a:t>
            </a:r>
            <a:br>
              <a:rPr lang="en-US" sz="3200" dirty="0"/>
            </a:br>
            <a:r>
              <a:rPr lang="en-US" sz="3200" dirty="0"/>
              <a:t>which is capable of identifying the alphabets in a sign language of handicap people.</a:t>
            </a:r>
            <a:br>
              <a:rPr lang="en-US" sz="3200" dirty="0"/>
            </a:br>
            <a:br>
              <a:rPr lang="en-US" sz="3200" dirty="0"/>
            </a:br>
            <a:r>
              <a:rPr lang="en-US" sz="3200" dirty="0"/>
              <a:t>That model for now can understand alphabets like A, B, C,V.</a:t>
            </a:r>
            <a:br>
              <a:rPr lang="en-US" sz="3200" dirty="0"/>
            </a:br>
            <a:r>
              <a:rPr lang="en-US" sz="3200" dirty="0"/>
              <a:t>Make a point in the conversation.</a:t>
            </a:r>
            <a:br>
              <a:rPr lang="en-US" sz="3200" dirty="0"/>
            </a:br>
            <a:r>
              <a:rPr lang="en-US" sz="3200" dirty="0"/>
              <a:t>And numeral 5.</a:t>
            </a:r>
            <a:br>
              <a:rPr lang="en-US" sz="3200" dirty="0"/>
            </a:br>
            <a:r>
              <a:rPr lang="en-US" sz="3200" dirty="0"/>
              <a:t>In the future this model will be super useful because it can help everyone to understand people who are lacking the power of hearing or speaking.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87" y="0"/>
            <a:ext cx="1904912" cy="1426845"/>
          </a:xfrm>
          <a:prstGeom prst="rect">
            <a:avLst/>
          </a:prstGeom>
          <a:ln>
            <a:noFill/>
          </a:ln>
          <a:effectLst>
            <a:softEdge rad="112500"/>
          </a:effectLst>
        </p:spPr>
      </p:pic>
    </p:spTree>
    <p:extLst>
      <p:ext uri="{BB962C8B-B14F-4D97-AF65-F5344CB8AC3E}">
        <p14:creationId xmlns:p14="http://schemas.microsoft.com/office/powerpoint/2010/main" val="3076163429"/>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FCC3-0C9D-492C-BC72-CE219FEE4B30}"/>
              </a:ext>
            </a:extLst>
          </p:cNvPr>
          <p:cNvSpPr>
            <a:spLocks noGrp="1"/>
          </p:cNvSpPr>
          <p:nvPr>
            <p:ph type="title"/>
          </p:nvPr>
        </p:nvSpPr>
        <p:spPr/>
        <p:txBody>
          <a:bodyPr/>
          <a:lstStyle/>
          <a:p>
            <a:r>
              <a:rPr lang="en-US" dirty="0"/>
              <a:t>Sign Language Interpreter Working</a:t>
            </a:r>
            <a:br>
              <a:rPr lang="en-US" dirty="0"/>
            </a:br>
            <a:endParaRPr lang="en-US" dirty="0"/>
          </a:p>
        </p:txBody>
      </p:sp>
      <p:sp>
        <p:nvSpPr>
          <p:cNvPr id="4" name="Rectangle 3">
            <a:extLst>
              <a:ext uri="{FF2B5EF4-FFF2-40B4-BE49-F238E27FC236}">
                <a16:creationId xmlns:a16="http://schemas.microsoft.com/office/drawing/2014/main" id="{7281A51D-A21A-4300-93B4-C5DB41731E76}"/>
              </a:ext>
            </a:extLst>
          </p:cNvPr>
          <p:cNvSpPr/>
          <p:nvPr/>
        </p:nvSpPr>
        <p:spPr>
          <a:xfrm>
            <a:off x="463827" y="1311965"/>
            <a:ext cx="10959548" cy="50933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DC3D0073-1B07-4B9F-A747-D2839CA80BE5}"/>
              </a:ext>
            </a:extLst>
          </p:cNvPr>
          <p:cNvSpPr/>
          <p:nvPr/>
        </p:nvSpPr>
        <p:spPr>
          <a:xfrm>
            <a:off x="781878" y="1656522"/>
            <a:ext cx="2716696" cy="1590261"/>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1"/>
                </a:solidFill>
                <a:effectLst>
                  <a:outerShdw blurRad="38100" dist="25400" dir="5400000" algn="ctr" rotWithShape="0">
                    <a:srgbClr val="6E747A">
                      <a:alpha val="43000"/>
                    </a:srgbClr>
                  </a:outerShdw>
                </a:effectLst>
              </a:rPr>
              <a:t>Works on Convolutional Neural Network</a:t>
            </a:r>
          </a:p>
        </p:txBody>
      </p:sp>
      <p:sp>
        <p:nvSpPr>
          <p:cNvPr id="6" name="Oval 5">
            <a:extLst>
              <a:ext uri="{FF2B5EF4-FFF2-40B4-BE49-F238E27FC236}">
                <a16:creationId xmlns:a16="http://schemas.microsoft.com/office/drawing/2014/main" id="{46394E95-024A-4B87-87B5-E6ABBCC84390}"/>
              </a:ext>
            </a:extLst>
          </p:cNvPr>
          <p:cNvSpPr/>
          <p:nvPr/>
        </p:nvSpPr>
        <p:spPr>
          <a:xfrm>
            <a:off x="4150185" y="1652321"/>
            <a:ext cx="2716696" cy="159026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Image Processing</a:t>
            </a:r>
          </a:p>
        </p:txBody>
      </p:sp>
      <p:sp>
        <p:nvSpPr>
          <p:cNvPr id="7" name="Oval 6">
            <a:extLst>
              <a:ext uri="{FF2B5EF4-FFF2-40B4-BE49-F238E27FC236}">
                <a16:creationId xmlns:a16="http://schemas.microsoft.com/office/drawing/2014/main" id="{716929F6-F73D-48DE-A7EB-3FE0DBA4FF42}"/>
              </a:ext>
            </a:extLst>
          </p:cNvPr>
          <p:cNvSpPr/>
          <p:nvPr/>
        </p:nvSpPr>
        <p:spPr>
          <a:xfrm>
            <a:off x="7813097" y="1706402"/>
            <a:ext cx="2716696" cy="159026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Pattern Detection</a:t>
            </a:r>
          </a:p>
        </p:txBody>
      </p:sp>
      <p:sp>
        <p:nvSpPr>
          <p:cNvPr id="8" name="Oval 7">
            <a:extLst>
              <a:ext uri="{FF2B5EF4-FFF2-40B4-BE49-F238E27FC236}">
                <a16:creationId xmlns:a16="http://schemas.microsoft.com/office/drawing/2014/main" id="{364F3CC4-5ABD-49B3-B527-EB08679CAD3D}"/>
              </a:ext>
            </a:extLst>
          </p:cNvPr>
          <p:cNvSpPr/>
          <p:nvPr/>
        </p:nvSpPr>
        <p:spPr>
          <a:xfrm>
            <a:off x="7885043" y="3991330"/>
            <a:ext cx="3259330" cy="159026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Through Convolution </a:t>
            </a:r>
          </a:p>
          <a:p>
            <a:pPr algn="ctr"/>
            <a:r>
              <a:rPr lang="en-US" dirty="0">
                <a:ln w="0"/>
                <a:solidFill>
                  <a:schemeClr val="accent1"/>
                </a:solidFill>
                <a:effectLst>
                  <a:outerShdw blurRad="38100" dist="25400" dir="5400000" algn="ctr" rotWithShape="0">
                    <a:srgbClr val="6E747A">
                      <a:alpha val="43000"/>
                    </a:srgbClr>
                  </a:outerShdw>
                </a:effectLst>
              </a:rPr>
              <a:t>Layers</a:t>
            </a:r>
          </a:p>
        </p:txBody>
      </p:sp>
      <p:cxnSp>
        <p:nvCxnSpPr>
          <p:cNvPr id="10" name="Straight Arrow Connector 9">
            <a:extLst>
              <a:ext uri="{FF2B5EF4-FFF2-40B4-BE49-F238E27FC236}">
                <a16:creationId xmlns:a16="http://schemas.microsoft.com/office/drawing/2014/main" id="{8F34DFE3-A1DA-42E4-A202-6E4F762374FA}"/>
              </a:ext>
            </a:extLst>
          </p:cNvPr>
          <p:cNvCxnSpPr>
            <a:stCxn id="5" idx="6"/>
          </p:cNvCxnSpPr>
          <p:nvPr/>
        </p:nvCxnSpPr>
        <p:spPr>
          <a:xfrm flipV="1">
            <a:off x="3498574" y="2447451"/>
            <a:ext cx="662138" cy="4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789F7A-38AA-42F9-AC07-69A5329D5CE4}"/>
              </a:ext>
            </a:extLst>
          </p:cNvPr>
          <p:cNvCxnSpPr>
            <a:cxnSpLocks/>
          </p:cNvCxnSpPr>
          <p:nvPr/>
        </p:nvCxnSpPr>
        <p:spPr>
          <a:xfrm>
            <a:off x="6900952" y="2447451"/>
            <a:ext cx="8780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3AFBE9-36BB-468A-8D27-29B64F3D0F78}"/>
              </a:ext>
            </a:extLst>
          </p:cNvPr>
          <p:cNvCxnSpPr>
            <a:cxnSpLocks/>
            <a:endCxn id="8" idx="0"/>
          </p:cNvCxnSpPr>
          <p:nvPr/>
        </p:nvCxnSpPr>
        <p:spPr>
          <a:xfrm>
            <a:off x="9514708" y="3242582"/>
            <a:ext cx="0" cy="748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1EF382F-3D21-4027-9209-674C37D62C18}"/>
              </a:ext>
            </a:extLst>
          </p:cNvPr>
          <p:cNvSpPr/>
          <p:nvPr/>
        </p:nvSpPr>
        <p:spPr>
          <a:xfrm>
            <a:off x="1217484" y="4106030"/>
            <a:ext cx="2716696" cy="1590261"/>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accent1"/>
                </a:solidFill>
                <a:effectLst>
                  <a:outerShdw blurRad="38100" dist="25400" dir="5400000" algn="ctr" rotWithShape="0">
                    <a:srgbClr val="6E747A">
                      <a:alpha val="43000"/>
                    </a:srgbClr>
                  </a:outerShdw>
                </a:effectLst>
              </a:rPr>
              <a:t>Maxpool</a:t>
            </a:r>
            <a:r>
              <a:rPr lang="en-US" dirty="0">
                <a:ln w="0"/>
                <a:solidFill>
                  <a:schemeClr val="accent1"/>
                </a:solidFill>
                <a:effectLst>
                  <a:outerShdw blurRad="38100" dist="25400" dir="5400000" algn="ctr" rotWithShape="0">
                    <a:srgbClr val="6E747A">
                      <a:alpha val="43000"/>
                    </a:srgbClr>
                  </a:outerShdw>
                </a:effectLst>
              </a:rPr>
              <a:t> fully connected layer</a:t>
            </a:r>
          </a:p>
        </p:txBody>
      </p:sp>
      <p:sp>
        <p:nvSpPr>
          <p:cNvPr id="22" name="Oval 21">
            <a:extLst>
              <a:ext uri="{FF2B5EF4-FFF2-40B4-BE49-F238E27FC236}">
                <a16:creationId xmlns:a16="http://schemas.microsoft.com/office/drawing/2014/main" id="{D76C1523-28F0-4E76-A103-003692A3134B}"/>
              </a:ext>
            </a:extLst>
          </p:cNvPr>
          <p:cNvSpPr/>
          <p:nvPr/>
        </p:nvSpPr>
        <p:spPr>
          <a:xfrm>
            <a:off x="4585253" y="4106030"/>
            <a:ext cx="2716696" cy="1590261"/>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1"/>
                </a:solidFill>
                <a:effectLst>
                  <a:outerShdw blurRad="38100" dist="25400" dir="5400000" algn="ctr" rotWithShape="0">
                    <a:srgbClr val="6E747A">
                      <a:alpha val="43000"/>
                    </a:srgbClr>
                  </a:outerShdw>
                </a:effectLst>
              </a:rPr>
              <a:t>Activation Function</a:t>
            </a:r>
          </a:p>
          <a:p>
            <a:pPr algn="ctr"/>
            <a:r>
              <a:rPr lang="en-US" dirty="0">
                <a:ln w="0"/>
                <a:solidFill>
                  <a:schemeClr val="accent1"/>
                </a:solidFill>
                <a:effectLst>
                  <a:outerShdw blurRad="38100" dist="25400" dir="5400000" algn="ctr" rotWithShape="0">
                    <a:srgbClr val="6E747A">
                      <a:alpha val="43000"/>
                    </a:srgbClr>
                  </a:outerShdw>
                </a:effectLst>
              </a:rPr>
              <a:t>(</a:t>
            </a:r>
            <a:r>
              <a:rPr lang="en-US" dirty="0" err="1">
                <a:ln w="0"/>
                <a:solidFill>
                  <a:schemeClr val="accent1"/>
                </a:solidFill>
                <a:effectLst>
                  <a:outerShdw blurRad="38100" dist="25400" dir="5400000" algn="ctr" rotWithShape="0">
                    <a:srgbClr val="6E747A">
                      <a:alpha val="43000"/>
                    </a:srgbClr>
                  </a:outerShdw>
                </a:effectLst>
              </a:rPr>
              <a:t>eg</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ReLU</a:t>
            </a:r>
            <a:r>
              <a:rPr lang="en-US" dirty="0">
                <a:ln w="0"/>
                <a:solidFill>
                  <a:schemeClr val="accent1"/>
                </a:solidFill>
                <a:effectLst>
                  <a:outerShdw blurRad="38100" dist="25400" dir="5400000" algn="ctr" rotWithShape="0">
                    <a:srgbClr val="6E747A">
                      <a:alpha val="43000"/>
                    </a:srgbClr>
                  </a:outerShdw>
                </a:effectLst>
              </a:rPr>
              <a:t>, Sigmoid , tanh)</a:t>
            </a:r>
          </a:p>
        </p:txBody>
      </p:sp>
      <p:cxnSp>
        <p:nvCxnSpPr>
          <p:cNvPr id="23" name="Straight Arrow Connector 22">
            <a:extLst>
              <a:ext uri="{FF2B5EF4-FFF2-40B4-BE49-F238E27FC236}">
                <a16:creationId xmlns:a16="http://schemas.microsoft.com/office/drawing/2014/main" id="{D760374D-3C32-4A5E-98A7-D3B29586F196}"/>
              </a:ext>
            </a:extLst>
          </p:cNvPr>
          <p:cNvCxnSpPr>
            <a:cxnSpLocks/>
          </p:cNvCxnSpPr>
          <p:nvPr/>
        </p:nvCxnSpPr>
        <p:spPr>
          <a:xfrm flipH="1">
            <a:off x="3934180" y="4901160"/>
            <a:ext cx="6510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93DEAF-24B6-41D2-A41D-EBCB093C9D45}"/>
              </a:ext>
            </a:extLst>
          </p:cNvPr>
          <p:cNvCxnSpPr>
            <a:cxnSpLocks/>
          </p:cNvCxnSpPr>
          <p:nvPr/>
        </p:nvCxnSpPr>
        <p:spPr>
          <a:xfrm flipH="1">
            <a:off x="7301949" y="4817815"/>
            <a:ext cx="583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329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711DB-E053-48E7-B855-215F66C0C43D}"/>
              </a:ext>
            </a:extLst>
          </p:cNvPr>
          <p:cNvSpPr>
            <a:spLocks noGrp="1"/>
          </p:cNvSpPr>
          <p:nvPr>
            <p:ph type="title"/>
          </p:nvPr>
        </p:nvSpPr>
        <p:spPr>
          <a:xfrm>
            <a:off x="646111" y="452718"/>
            <a:ext cx="9404723" cy="978517"/>
          </a:xfrm>
        </p:spPr>
        <p:txBody>
          <a:bodyPr/>
          <a:lstStyle/>
          <a:p>
            <a:br>
              <a:rPr lang="en-US" dirty="0"/>
            </a:br>
            <a:endParaRPr lang="en-US" dirty="0"/>
          </a:p>
        </p:txBody>
      </p:sp>
      <p:sp>
        <p:nvSpPr>
          <p:cNvPr id="3" name="Oval 2">
            <a:extLst>
              <a:ext uri="{FF2B5EF4-FFF2-40B4-BE49-F238E27FC236}">
                <a16:creationId xmlns:a16="http://schemas.microsoft.com/office/drawing/2014/main" id="{C2A722DB-ED61-4B7E-AB4F-DEBA734FAEB3}"/>
              </a:ext>
            </a:extLst>
          </p:cNvPr>
          <p:cNvSpPr/>
          <p:nvPr/>
        </p:nvSpPr>
        <p:spPr>
          <a:xfrm>
            <a:off x="646111" y="618126"/>
            <a:ext cx="2897189" cy="278516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u="sng" dirty="0">
              <a:ln w="0"/>
              <a:solidFill>
                <a:schemeClr val="accent1"/>
              </a:solidFill>
              <a:effectLst>
                <a:outerShdw blurRad="38100" dist="25400" dir="5400000" algn="ctr" rotWithShape="0">
                  <a:srgbClr val="6E747A">
                    <a:alpha val="43000"/>
                  </a:srgbClr>
                </a:outerShdw>
              </a:effectLst>
            </a:endParaRPr>
          </a:p>
          <a:p>
            <a:pPr algn="ctr"/>
            <a:endParaRPr lang="en-US" sz="2800" u="sng" dirty="0">
              <a:ln w="0"/>
              <a:solidFill>
                <a:schemeClr val="accent1"/>
              </a:solidFill>
              <a:effectLst>
                <a:outerShdw blurRad="38100" dist="25400" dir="5400000" algn="ctr" rotWithShape="0">
                  <a:srgbClr val="6E747A">
                    <a:alpha val="43000"/>
                  </a:srgbClr>
                </a:outerShdw>
              </a:effectLst>
            </a:endParaRPr>
          </a:p>
          <a:p>
            <a:pPr algn="ctr"/>
            <a:r>
              <a:rPr lang="en-US" sz="2800" u="sng" dirty="0">
                <a:ln w="0"/>
                <a:solidFill>
                  <a:schemeClr val="accent1"/>
                </a:solidFill>
                <a:effectLst>
                  <a:outerShdw blurRad="38100" dist="25400" dir="5400000" algn="ctr" rotWithShape="0">
                    <a:srgbClr val="6E747A">
                      <a:alpha val="43000"/>
                    </a:srgbClr>
                  </a:outerShdw>
                </a:effectLst>
              </a:rPr>
              <a:t>Target Audience</a:t>
            </a:r>
          </a:p>
          <a:p>
            <a:pPr algn="ctr"/>
            <a:endParaRPr lang="en-US" sz="2400" dirty="0">
              <a:ln w="0"/>
              <a:solidFill>
                <a:schemeClr val="accent1"/>
              </a:solidFill>
              <a:effectLst>
                <a:outerShdw blurRad="38100" dist="25400" dir="5400000" algn="ctr" rotWithShape="0">
                  <a:srgbClr val="6E747A">
                    <a:alpha val="43000"/>
                  </a:srgbClr>
                </a:outerShdw>
              </a:effectLst>
            </a:endParaRPr>
          </a:p>
          <a:p>
            <a:pPr algn="ctr"/>
            <a:endParaRPr lang="en-US" sz="2400" dirty="0">
              <a:ln w="0"/>
              <a:solidFill>
                <a:schemeClr val="accent1"/>
              </a:solidFill>
              <a:effectLst>
                <a:outerShdw blurRad="38100" dist="25400" dir="5400000" algn="ctr" rotWithShape="0">
                  <a:srgbClr val="6E747A">
                    <a:alpha val="43000"/>
                  </a:srgbClr>
                </a:outerShdw>
              </a:effectLst>
            </a:endParaRPr>
          </a:p>
          <a:p>
            <a:pPr algn="ctr"/>
            <a:r>
              <a:rPr lang="en-US" dirty="0">
                <a:ln w="0"/>
                <a:solidFill>
                  <a:schemeClr val="accent1"/>
                </a:solidFill>
                <a:effectLst>
                  <a:outerShdw blurRad="38100" dist="25400" dir="5400000" algn="ctr" rotWithShape="0">
                    <a:srgbClr val="6E747A">
                      <a:alpha val="43000"/>
                    </a:srgbClr>
                  </a:outerShdw>
                </a:effectLst>
              </a:rPr>
              <a:t> </a:t>
            </a:r>
          </a:p>
        </p:txBody>
      </p:sp>
      <p:pic>
        <p:nvPicPr>
          <p:cNvPr id="6" name="Picture 5">
            <a:extLst>
              <a:ext uri="{FF2B5EF4-FFF2-40B4-BE49-F238E27FC236}">
                <a16:creationId xmlns:a16="http://schemas.microsoft.com/office/drawing/2014/main" id="{C23CD025-86DD-47D2-9289-96DA08FAF545}"/>
              </a:ext>
            </a:extLst>
          </p:cNvPr>
          <p:cNvPicPr>
            <a:picLocks noChangeAspect="1"/>
          </p:cNvPicPr>
          <p:nvPr/>
        </p:nvPicPr>
        <p:blipFill>
          <a:blip r:embed="rId2"/>
          <a:stretch>
            <a:fillRect/>
          </a:stretch>
        </p:blipFill>
        <p:spPr>
          <a:xfrm>
            <a:off x="4724401" y="226358"/>
            <a:ext cx="6243238" cy="331694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Flowchart: Terminator 12">
            <a:extLst>
              <a:ext uri="{FF2B5EF4-FFF2-40B4-BE49-F238E27FC236}">
                <a16:creationId xmlns:a16="http://schemas.microsoft.com/office/drawing/2014/main" id="{A0E30FAF-42D2-40E0-A9B2-325218E1F655}"/>
              </a:ext>
            </a:extLst>
          </p:cNvPr>
          <p:cNvSpPr/>
          <p:nvPr/>
        </p:nvSpPr>
        <p:spPr>
          <a:xfrm>
            <a:off x="4572001" y="3983228"/>
            <a:ext cx="2705099" cy="1092200"/>
          </a:xfrm>
          <a:prstGeom prst="flowChartTerminator">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1"/>
                </a:solidFill>
                <a:effectLst>
                  <a:outerShdw blurRad="38100" dist="25400" dir="5400000" algn="ctr" rotWithShape="0">
                    <a:srgbClr val="6E747A">
                      <a:alpha val="43000"/>
                    </a:srgbClr>
                  </a:outerShdw>
                </a:effectLst>
              </a:rPr>
              <a:t>2.21% of the Indian Population is disabled</a:t>
            </a:r>
          </a:p>
        </p:txBody>
      </p:sp>
      <p:sp>
        <p:nvSpPr>
          <p:cNvPr id="16" name="Flowchart: Terminator 15">
            <a:extLst>
              <a:ext uri="{FF2B5EF4-FFF2-40B4-BE49-F238E27FC236}">
                <a16:creationId xmlns:a16="http://schemas.microsoft.com/office/drawing/2014/main" id="{1E688FFF-2EED-4517-938C-5807F26DA0E4}"/>
              </a:ext>
            </a:extLst>
          </p:cNvPr>
          <p:cNvSpPr/>
          <p:nvPr/>
        </p:nvSpPr>
        <p:spPr>
          <a:xfrm>
            <a:off x="8458201" y="3983028"/>
            <a:ext cx="2705099" cy="1092200"/>
          </a:xfrm>
          <a:prstGeom prst="flowChartTerminator">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1"/>
                </a:solidFill>
                <a:effectLst>
                  <a:outerShdw blurRad="38100" dist="25400" dir="5400000" algn="ctr" rotWithShape="0">
                    <a:srgbClr val="6E747A">
                      <a:alpha val="43000"/>
                    </a:srgbClr>
                  </a:outerShdw>
                </a:effectLst>
              </a:rPr>
              <a:t>Language in which they communicate is sign language</a:t>
            </a:r>
          </a:p>
        </p:txBody>
      </p:sp>
      <p:sp>
        <p:nvSpPr>
          <p:cNvPr id="17" name="Flowchart: Terminator 16">
            <a:extLst>
              <a:ext uri="{FF2B5EF4-FFF2-40B4-BE49-F238E27FC236}">
                <a16:creationId xmlns:a16="http://schemas.microsoft.com/office/drawing/2014/main" id="{E889FFF5-C75D-4B8F-9568-1A7FC31B0C3C}"/>
              </a:ext>
            </a:extLst>
          </p:cNvPr>
          <p:cNvSpPr/>
          <p:nvPr/>
        </p:nvSpPr>
        <p:spPr>
          <a:xfrm>
            <a:off x="7105651" y="5514956"/>
            <a:ext cx="2705099" cy="1092200"/>
          </a:xfrm>
          <a:prstGeom prst="flowChartTerminator">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1"/>
                </a:solidFill>
                <a:effectLst>
                  <a:outerShdw blurRad="38100" dist="25400" dir="5400000" algn="ctr" rotWithShape="0">
                    <a:srgbClr val="6E747A">
                      <a:alpha val="43000"/>
                    </a:srgbClr>
                  </a:outerShdw>
                </a:effectLst>
              </a:rPr>
              <a:t>For which they will use sign language interpreter</a:t>
            </a:r>
          </a:p>
        </p:txBody>
      </p:sp>
      <p:cxnSp>
        <p:nvCxnSpPr>
          <p:cNvPr id="19" name="Straight Arrow Connector 18">
            <a:extLst>
              <a:ext uri="{FF2B5EF4-FFF2-40B4-BE49-F238E27FC236}">
                <a16:creationId xmlns:a16="http://schemas.microsoft.com/office/drawing/2014/main" id="{27941427-B9FE-4DF8-BA5C-C69952D0549E}"/>
              </a:ext>
            </a:extLst>
          </p:cNvPr>
          <p:cNvCxnSpPr>
            <a:stCxn id="13" idx="3"/>
            <a:endCxn id="16" idx="1"/>
          </p:cNvCxnSpPr>
          <p:nvPr/>
        </p:nvCxnSpPr>
        <p:spPr>
          <a:xfrm flipV="1">
            <a:off x="7277100" y="4529128"/>
            <a:ext cx="1181101" cy="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73AC312-DF91-4A83-A76C-52471289348C}"/>
              </a:ext>
            </a:extLst>
          </p:cNvPr>
          <p:cNvCxnSpPr>
            <a:stCxn id="16" idx="2"/>
            <a:endCxn id="17" idx="0"/>
          </p:cNvCxnSpPr>
          <p:nvPr/>
        </p:nvCxnSpPr>
        <p:spPr>
          <a:xfrm flipH="1">
            <a:off x="8458201" y="5075228"/>
            <a:ext cx="1352550" cy="439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868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06803B8-192F-4EB9-A21B-010770A424B5}"/>
              </a:ext>
            </a:extLst>
          </p:cNvPr>
          <p:cNvSpPr/>
          <p:nvPr/>
        </p:nvSpPr>
        <p:spPr>
          <a:xfrm>
            <a:off x="304800" y="4533900"/>
            <a:ext cx="3606800" cy="204470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ln w="0"/>
                <a:solidFill>
                  <a:schemeClr val="accent1"/>
                </a:solidFill>
                <a:effectLst>
                  <a:outerShdw blurRad="38100" dist="25400" dir="5400000" algn="ctr" rotWithShape="0">
                    <a:srgbClr val="6E747A">
                      <a:alpha val="43000"/>
                    </a:srgbClr>
                  </a:outerShdw>
                </a:effectLst>
              </a:rPr>
              <a:t>Market </a:t>
            </a:r>
          </a:p>
          <a:p>
            <a:pPr algn="ctr"/>
            <a:r>
              <a:rPr lang="en-US" sz="2800" u="sng" dirty="0">
                <a:ln w="0"/>
                <a:solidFill>
                  <a:schemeClr val="accent1"/>
                </a:solidFill>
                <a:effectLst>
                  <a:outerShdw blurRad="38100" dist="25400" dir="5400000" algn="ctr" rotWithShape="0">
                    <a:srgbClr val="6E747A">
                      <a:alpha val="43000"/>
                    </a:srgbClr>
                  </a:outerShdw>
                </a:effectLst>
              </a:rPr>
              <a:t>for </a:t>
            </a:r>
          </a:p>
          <a:p>
            <a:pPr algn="ctr"/>
            <a:r>
              <a:rPr lang="en-US" sz="2800" u="sng" dirty="0">
                <a:ln w="0"/>
                <a:solidFill>
                  <a:schemeClr val="accent1"/>
                </a:solidFill>
                <a:effectLst>
                  <a:outerShdw blurRad="38100" dist="25400" dir="5400000" algn="ctr" rotWithShape="0">
                    <a:srgbClr val="6E747A">
                      <a:alpha val="43000"/>
                    </a:srgbClr>
                  </a:outerShdw>
                </a:effectLst>
              </a:rPr>
              <a:t>Product</a:t>
            </a:r>
          </a:p>
        </p:txBody>
      </p:sp>
      <p:sp>
        <p:nvSpPr>
          <p:cNvPr id="5" name="Rectangle 4">
            <a:extLst>
              <a:ext uri="{FF2B5EF4-FFF2-40B4-BE49-F238E27FC236}">
                <a16:creationId xmlns:a16="http://schemas.microsoft.com/office/drawing/2014/main" id="{51F79DB2-9330-41D5-90BE-46564E671E30}"/>
              </a:ext>
            </a:extLst>
          </p:cNvPr>
          <p:cNvSpPr/>
          <p:nvPr/>
        </p:nvSpPr>
        <p:spPr>
          <a:xfrm>
            <a:off x="4787900" y="4762500"/>
            <a:ext cx="6718300" cy="158750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1"/>
                </a:solidFill>
                <a:effectLst>
                  <a:outerShdw blurRad="38100" dist="25400" dir="5400000" algn="ctr" rotWithShape="0">
                    <a:srgbClr val="6E747A">
                      <a:alpha val="43000"/>
                    </a:srgbClr>
                  </a:outerShdw>
                </a:effectLst>
              </a:rPr>
              <a:t>Google , Uber , OYO , Restaurants , Hotels ,Phonak  </a:t>
            </a:r>
          </a:p>
        </p:txBody>
      </p:sp>
      <p:sp>
        <p:nvSpPr>
          <p:cNvPr id="9" name="Oval 8">
            <a:extLst>
              <a:ext uri="{FF2B5EF4-FFF2-40B4-BE49-F238E27FC236}">
                <a16:creationId xmlns:a16="http://schemas.microsoft.com/office/drawing/2014/main" id="{7F021D6D-2100-4E04-B775-70EE1E13154E}"/>
              </a:ext>
            </a:extLst>
          </p:cNvPr>
          <p:cNvSpPr/>
          <p:nvPr/>
        </p:nvSpPr>
        <p:spPr>
          <a:xfrm>
            <a:off x="482600" y="660400"/>
            <a:ext cx="3606800" cy="204470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ln w="0"/>
                <a:solidFill>
                  <a:schemeClr val="accent1"/>
                </a:solidFill>
                <a:effectLst>
                  <a:outerShdw blurRad="38100" dist="25400" dir="5400000" algn="ctr" rotWithShape="0">
                    <a:srgbClr val="6E747A">
                      <a:alpha val="43000"/>
                    </a:srgbClr>
                  </a:outerShdw>
                </a:effectLst>
              </a:rPr>
              <a:t>Reaching The Common People via -&gt;</a:t>
            </a:r>
          </a:p>
        </p:txBody>
      </p:sp>
      <p:sp>
        <p:nvSpPr>
          <p:cNvPr id="10" name="Rectangle 9">
            <a:extLst>
              <a:ext uri="{FF2B5EF4-FFF2-40B4-BE49-F238E27FC236}">
                <a16:creationId xmlns:a16="http://schemas.microsoft.com/office/drawing/2014/main" id="{84027517-F050-4E7A-B36F-ECD7D6046582}"/>
              </a:ext>
            </a:extLst>
          </p:cNvPr>
          <p:cNvSpPr/>
          <p:nvPr/>
        </p:nvSpPr>
        <p:spPr>
          <a:xfrm>
            <a:off x="4508501" y="556559"/>
            <a:ext cx="7200899" cy="225238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1"/>
              </a:solidFill>
              <a:effectLst>
                <a:outerShdw blurRad="38100" dist="25400" dir="5400000" algn="ctr" rotWithShape="0">
                  <a:srgbClr val="6E747A">
                    <a:alpha val="43000"/>
                  </a:srgbClr>
                </a:outerShdw>
              </a:effectLst>
              <a:hlinkClick r:id="rId2"/>
            </a:endParaRPr>
          </a:p>
          <a:p>
            <a:pPr algn="ctr"/>
            <a:r>
              <a:rPr lang="en-US" dirty="0">
                <a:ln w="0"/>
                <a:solidFill>
                  <a:schemeClr val="accent1"/>
                </a:solidFill>
                <a:effectLst>
                  <a:outerShdw blurRad="38100" dist="25400" dir="5400000" algn="ctr" rotWithShape="0">
                    <a:srgbClr val="6E747A">
                      <a:alpha val="43000"/>
                    </a:srgbClr>
                  </a:outerShdw>
                </a:effectLst>
                <a:hlinkClick r:id="rId2"/>
              </a:rPr>
              <a:t>  https://github.com/Altruist13/Sign-Language/blob/master/Sign_Language_Classifier_new.py</a:t>
            </a:r>
            <a:endParaRPr lang="en-US" dirty="0">
              <a:ln w="0"/>
              <a:solidFill>
                <a:schemeClr val="accent1"/>
              </a:solidFill>
              <a:effectLst>
                <a:outerShdw blurRad="38100" dist="25400" dir="5400000" algn="ctr" rotWithShape="0">
                  <a:srgbClr val="6E747A">
                    <a:alpha val="43000"/>
                  </a:srgbClr>
                </a:outerShdw>
              </a:effectLst>
            </a:endParaRPr>
          </a:p>
          <a:p>
            <a:pPr algn="ctr"/>
            <a:endParaRPr lang="en-US" dirty="0">
              <a:ln w="0"/>
              <a:solidFill>
                <a:schemeClr val="accent1"/>
              </a:solidFill>
              <a:effectLst>
                <a:outerShdw blurRad="38100" dist="25400" dir="5400000" algn="ctr" rotWithShape="0">
                  <a:srgbClr val="6E747A">
                    <a:alpha val="43000"/>
                  </a:srgbClr>
                </a:outerShdw>
              </a:effectLst>
            </a:endParaRPr>
          </a:p>
          <a:p>
            <a:pPr algn="ctr"/>
            <a:r>
              <a:rPr lang="en-US" dirty="0">
                <a:ln w="0"/>
                <a:solidFill>
                  <a:schemeClr val="accent1"/>
                </a:solidFill>
                <a:effectLst>
                  <a:outerShdw blurRad="38100" dist="25400" dir="5400000" algn="ctr" rotWithShape="0">
                    <a:srgbClr val="6E747A">
                      <a:alpha val="43000"/>
                    </a:srgbClr>
                  </a:outerShdw>
                </a:effectLst>
              </a:rPr>
              <a:t>Afterwards – web-app</a:t>
            </a:r>
          </a:p>
          <a:p>
            <a:pPr algn="ctr"/>
            <a:endParaRPr lang="en-US" dirty="0">
              <a:ln w="0"/>
              <a:solidFill>
                <a:schemeClr val="accent1"/>
              </a:solidFill>
              <a:effectLst>
                <a:outerShdw blurRad="38100" dist="25400" dir="5400000" algn="ctr" rotWithShape="0">
                  <a:srgbClr val="6E747A">
                    <a:alpha val="43000"/>
                  </a:srgbClr>
                </a:outerShdw>
              </a:effectLst>
            </a:endParaRPr>
          </a:p>
          <a:p>
            <a:pPr algn="ctr"/>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0040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389" y="3313483"/>
            <a:ext cx="9404723" cy="1911659"/>
          </a:xfrm>
        </p:spPr>
        <p:txBody>
          <a:bodyPr/>
          <a:lstStyle/>
          <a:p>
            <a:r>
              <a:rPr lang="en-US" sz="4400" dirty="0">
                <a:latin typeface="Return of the Flash" panose="02000500000000000000" pitchFamily="2" charset="0"/>
              </a:rPr>
              <a:t>Do you feel lucky for having a perfect and ideal human body ?</a:t>
            </a:r>
          </a:p>
        </p:txBody>
      </p:sp>
      <p:graphicFrame>
        <p:nvGraphicFramePr>
          <p:cNvPr id="3" name="Object 2"/>
          <p:cNvGraphicFramePr>
            <a:graphicFrameLocks noChangeAspect="1"/>
          </p:cNvGraphicFramePr>
          <p:nvPr>
            <p:extLst>
              <p:ext uri="{D42A27DB-BD31-4B8C-83A1-F6EECF244321}">
                <p14:modId xmlns:p14="http://schemas.microsoft.com/office/powerpoint/2010/main" val="3119244637"/>
              </p:ext>
            </p:extLst>
          </p:nvPr>
        </p:nvGraphicFramePr>
        <p:xfrm>
          <a:off x="5441725" y="875935"/>
          <a:ext cx="1145903" cy="1145903"/>
        </p:xfrm>
        <a:graphic>
          <a:graphicData uri="http://schemas.openxmlformats.org/presentationml/2006/ole">
            <mc:AlternateContent xmlns:mc="http://schemas.openxmlformats.org/markup-compatibility/2006">
              <mc:Choice xmlns:v="urn:schemas-microsoft-com:vml" Requires="v">
                <p:oleObj spid="_x0000_s2071" name="Image" r:id="rId3" imgW="1472760" imgH="1472760" progId="Photoshop.Image.18">
                  <p:embed/>
                </p:oleObj>
              </mc:Choice>
              <mc:Fallback>
                <p:oleObj name="Image" r:id="rId3" imgW="1472760" imgH="1472760" progId="Photoshop.Image.18">
                  <p:embed/>
                  <p:pic>
                    <p:nvPicPr>
                      <p:cNvPr id="0" name=""/>
                      <p:cNvPicPr/>
                      <p:nvPr/>
                    </p:nvPicPr>
                    <p:blipFill>
                      <a:blip r:embed="rId4"/>
                      <a:stretch>
                        <a:fillRect/>
                      </a:stretch>
                    </p:blipFill>
                    <p:spPr>
                      <a:xfrm>
                        <a:off x="5441725" y="875935"/>
                        <a:ext cx="1145903" cy="1145903"/>
                      </a:xfrm>
                      <a:prstGeom prst="rect">
                        <a:avLst/>
                      </a:prstGeom>
                    </p:spPr>
                  </p:pic>
                </p:oleObj>
              </mc:Fallback>
            </mc:AlternateContent>
          </a:graphicData>
        </a:graphic>
      </p:graphicFrame>
    </p:spTree>
    <p:extLst>
      <p:ext uri="{BB962C8B-B14F-4D97-AF65-F5344CB8AC3E}">
        <p14:creationId xmlns:p14="http://schemas.microsoft.com/office/powerpoint/2010/main" val="172948508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838" y="-1"/>
            <a:ext cx="10448162" cy="1332411"/>
          </a:xfrm>
        </p:spPr>
        <p:txBody>
          <a:bodyPr/>
          <a:lstStyle/>
          <a:p>
            <a:r>
              <a:rPr lang="en-US" dirty="0"/>
              <a:t>Convolutional Neural Network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93" y="2134007"/>
            <a:ext cx="9984527" cy="4044723"/>
          </a:xfrm>
          <a:prstGeom prst="rect">
            <a:avLst/>
          </a:prstGeom>
        </p:spPr>
      </p:pic>
    </p:spTree>
    <p:extLst>
      <p:ext uri="{BB962C8B-B14F-4D97-AF65-F5344CB8AC3E}">
        <p14:creationId xmlns:p14="http://schemas.microsoft.com/office/powerpoint/2010/main" val="1477133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530" y="206099"/>
            <a:ext cx="8911687" cy="2641604"/>
          </a:xfrm>
        </p:spPr>
        <p:txBody>
          <a:bodyPr>
            <a:normAutofit fontScale="90000"/>
          </a:bodyPr>
          <a:lstStyle/>
          <a:p>
            <a:r>
              <a:rPr lang="en-US" dirty="0" err="1"/>
              <a:t>Conv</a:t>
            </a:r>
            <a:r>
              <a:rPr lang="en-US" dirty="0"/>
              <a:t> layer,</a:t>
            </a:r>
            <a:br>
              <a:rPr lang="en-US" dirty="0"/>
            </a:br>
            <a:r>
              <a:rPr lang="en-US" dirty="0" err="1"/>
              <a:t>maxpool</a:t>
            </a:r>
            <a:r>
              <a:rPr lang="en-US" dirty="0"/>
              <a:t>,</a:t>
            </a:r>
            <a:br>
              <a:rPr lang="en-US" dirty="0"/>
            </a:br>
            <a:r>
              <a:rPr lang="en-US" dirty="0" err="1"/>
              <a:t>conv</a:t>
            </a:r>
            <a:r>
              <a:rPr lang="en-US" dirty="0"/>
              <a:t> layer,</a:t>
            </a:r>
            <a:br>
              <a:rPr lang="en-US" dirty="0"/>
            </a:br>
            <a:r>
              <a:rPr lang="en-US" dirty="0" err="1"/>
              <a:t>maxpool</a:t>
            </a:r>
            <a:r>
              <a:rPr lang="en-US" dirty="0"/>
              <a:t>,</a:t>
            </a:r>
            <a:br>
              <a:rPr lang="en-US" dirty="0"/>
            </a:br>
            <a:r>
              <a:rPr lang="en-US" dirty="0"/>
              <a:t>fully connected,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288" y="2700201"/>
            <a:ext cx="7436169" cy="3972416"/>
          </a:xfrm>
          <a:prstGeom prst="rect">
            <a:avLst/>
          </a:prstGeom>
        </p:spPr>
      </p:pic>
    </p:spTree>
    <p:extLst>
      <p:ext uri="{BB962C8B-B14F-4D97-AF65-F5344CB8AC3E}">
        <p14:creationId xmlns:p14="http://schemas.microsoft.com/office/powerpoint/2010/main" val="463035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262" y="267788"/>
            <a:ext cx="7760698" cy="5665605"/>
          </a:xfrm>
          <a:prstGeom prst="rect">
            <a:avLst/>
          </a:prstGeom>
        </p:spPr>
      </p:pic>
    </p:spTree>
    <p:extLst>
      <p:ext uri="{BB962C8B-B14F-4D97-AF65-F5344CB8AC3E}">
        <p14:creationId xmlns:p14="http://schemas.microsoft.com/office/powerpoint/2010/main" val="42677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579" y="976992"/>
            <a:ext cx="8489433" cy="4966607"/>
          </a:xfrm>
          <a:prstGeom prst="rect">
            <a:avLst/>
          </a:prstGeom>
        </p:spPr>
      </p:pic>
    </p:spTree>
    <p:extLst>
      <p:ext uri="{BB962C8B-B14F-4D97-AF65-F5344CB8AC3E}">
        <p14:creationId xmlns:p14="http://schemas.microsoft.com/office/powerpoint/2010/main" val="3240925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890" y="921066"/>
            <a:ext cx="8164762" cy="5296853"/>
          </a:xfrm>
          <a:prstGeom prst="rect">
            <a:avLst/>
          </a:prstGeom>
        </p:spPr>
      </p:pic>
    </p:spTree>
    <p:extLst>
      <p:ext uri="{BB962C8B-B14F-4D97-AF65-F5344CB8AC3E}">
        <p14:creationId xmlns:p14="http://schemas.microsoft.com/office/powerpoint/2010/main" val="2910415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8" y="1410788"/>
            <a:ext cx="10979832" cy="5016137"/>
          </a:xfrm>
        </p:spPr>
        <p:txBody>
          <a:bodyPr/>
          <a:lstStyle/>
          <a:p>
            <a:r>
              <a:rPr lang="en-US" dirty="0"/>
              <a:t>Situations with them can always be mended,</a:t>
            </a:r>
            <a:br>
              <a:rPr lang="en-US" dirty="0"/>
            </a:br>
            <a:br>
              <a:rPr lang="en-US" dirty="0"/>
            </a:br>
            <a:r>
              <a:rPr lang="en-US" dirty="0"/>
              <a:t>its despicable of leaving that part of human species behind, </a:t>
            </a:r>
            <a:br>
              <a:rPr lang="en-US" dirty="0"/>
            </a:br>
            <a:br>
              <a:rPr lang="en-US" dirty="0"/>
            </a:br>
            <a:r>
              <a:rPr lang="en-US" dirty="0"/>
              <a:t>we should always try to create ways to better others with zero selfish thoughts,</a:t>
            </a:r>
          </a:p>
        </p:txBody>
      </p:sp>
    </p:spTree>
    <p:extLst>
      <p:ext uri="{BB962C8B-B14F-4D97-AF65-F5344CB8AC3E}">
        <p14:creationId xmlns:p14="http://schemas.microsoft.com/office/powerpoint/2010/main" val="26603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58209" cy="6104836"/>
          </a:xfrm>
        </p:spPr>
        <p:txBody>
          <a:bodyPr/>
          <a:lstStyle/>
          <a:p>
            <a:pPr algn="ctr"/>
            <a:br>
              <a:rPr lang="en-US" dirty="0"/>
            </a:br>
            <a:br>
              <a:rPr lang="en-US" dirty="0"/>
            </a:br>
            <a:br>
              <a:rPr lang="en-US" dirty="0"/>
            </a:br>
            <a:br>
              <a:rPr lang="en-US" dirty="0"/>
            </a:br>
            <a:r>
              <a:rPr lang="en-US" sz="6000" dirty="0"/>
              <a:t>THANK YOU</a:t>
            </a:r>
          </a:p>
        </p:txBody>
      </p:sp>
    </p:spTree>
    <p:extLst>
      <p:ext uri="{BB962C8B-B14F-4D97-AF65-F5344CB8AC3E}">
        <p14:creationId xmlns:p14="http://schemas.microsoft.com/office/powerpoint/2010/main" val="4123127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380" y="2416627"/>
            <a:ext cx="9404723" cy="2233749"/>
          </a:xfrm>
        </p:spPr>
        <p:txBody>
          <a:bodyPr/>
          <a:lstStyle/>
          <a:p>
            <a:r>
              <a:rPr lang="en-US" sz="4000" dirty="0"/>
              <a:t>But not every one of us is so lucky to have a perfect body to possess…</a:t>
            </a:r>
            <a:endParaRPr lang="en-US" sz="3600" dirty="0"/>
          </a:p>
        </p:txBody>
      </p:sp>
      <p:graphicFrame>
        <p:nvGraphicFramePr>
          <p:cNvPr id="3" name="Object 2"/>
          <p:cNvGraphicFramePr>
            <a:graphicFrameLocks noChangeAspect="1"/>
          </p:cNvGraphicFramePr>
          <p:nvPr>
            <p:extLst>
              <p:ext uri="{D42A27DB-BD31-4B8C-83A1-F6EECF244321}">
                <p14:modId xmlns:p14="http://schemas.microsoft.com/office/powerpoint/2010/main" val="1920488698"/>
              </p:ext>
            </p:extLst>
          </p:nvPr>
        </p:nvGraphicFramePr>
        <p:xfrm>
          <a:off x="5606687" y="4389120"/>
          <a:ext cx="1238840" cy="1238840"/>
        </p:xfrm>
        <a:graphic>
          <a:graphicData uri="http://schemas.openxmlformats.org/presentationml/2006/ole">
            <mc:AlternateContent xmlns:mc="http://schemas.openxmlformats.org/markup-compatibility/2006">
              <mc:Choice xmlns:v="urn:schemas-microsoft-com:vml" Requires="v">
                <p:oleObj spid="_x0000_s3094" name="Image" r:id="rId4" imgW="2780640" imgH="2780640" progId="Photoshop.Image.18">
                  <p:embed/>
                </p:oleObj>
              </mc:Choice>
              <mc:Fallback>
                <p:oleObj name="Image" r:id="rId4" imgW="2780640" imgH="2780640" progId="Photoshop.Image.18">
                  <p:embed/>
                  <p:pic>
                    <p:nvPicPr>
                      <p:cNvPr id="0" name=""/>
                      <p:cNvPicPr/>
                      <p:nvPr/>
                    </p:nvPicPr>
                    <p:blipFill>
                      <a:blip r:embed="rId5"/>
                      <a:stretch>
                        <a:fillRect/>
                      </a:stretch>
                    </p:blipFill>
                    <p:spPr>
                      <a:xfrm>
                        <a:off x="5606687" y="4389120"/>
                        <a:ext cx="1238840" cy="1238840"/>
                      </a:xfrm>
                      <a:prstGeom prst="rect">
                        <a:avLst/>
                      </a:prstGeom>
                    </p:spPr>
                  </p:pic>
                </p:oleObj>
              </mc:Fallback>
            </mc:AlternateContent>
          </a:graphicData>
        </a:graphic>
      </p:graphicFrame>
    </p:spTree>
    <p:extLst>
      <p:ext uri="{BB962C8B-B14F-4D97-AF65-F5344CB8AC3E}">
        <p14:creationId xmlns:p14="http://schemas.microsoft.com/office/powerpoint/2010/main" val="3443615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0"/>
                                        <p:tgtEl>
                                          <p:spTgt spid="3"/>
                                        </p:tgtEl>
                                      </p:cBhvr>
                                    </p:animEffect>
                                    <p:anim calcmode="lin" valueType="num">
                                      <p:cBhvr>
                                        <p:cTn id="8" dur="3000" fill="hold"/>
                                        <p:tgtEl>
                                          <p:spTgt spid="3"/>
                                        </p:tgtEl>
                                        <p:attrNameLst>
                                          <p:attrName>ppt_x</p:attrName>
                                        </p:attrNameLst>
                                      </p:cBhvr>
                                      <p:tavLst>
                                        <p:tav tm="0">
                                          <p:val>
                                            <p:strVal val="#ppt_x"/>
                                          </p:val>
                                        </p:tav>
                                        <p:tav tm="100000">
                                          <p:val>
                                            <p:strVal val="#ppt_x"/>
                                          </p:val>
                                        </p:tav>
                                      </p:tavLst>
                                    </p:anim>
                                    <p:anim calcmode="lin" valueType="num">
                                      <p:cBhvr>
                                        <p:cTn id="9" dur="3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91886"/>
            <a:ext cx="11005958" cy="6217920"/>
          </a:xfrm>
        </p:spPr>
        <p:txBody>
          <a:bodyPr/>
          <a:lstStyle/>
          <a:p>
            <a:pPr algn="ctr"/>
            <a:br>
              <a:rPr lang="en-US" sz="3200" dirty="0"/>
            </a:br>
            <a:r>
              <a:rPr lang="en-US" sz="3200" dirty="0"/>
              <a:t>Oculus Sinister</a:t>
            </a:r>
            <a:br>
              <a:rPr lang="en-US" sz="3200" dirty="0"/>
            </a:br>
            <a:r>
              <a:rPr lang="en-US" sz="3200" i="1" dirty="0"/>
              <a:t>(left eye)</a:t>
            </a:r>
            <a:br>
              <a:rPr lang="en-US" sz="3200" i="1" dirty="0"/>
            </a:br>
            <a:br>
              <a:rPr lang="en-US" sz="3200" dirty="0"/>
            </a:br>
            <a:br>
              <a:rPr lang="en-US" sz="3200" dirty="0"/>
            </a:br>
            <a:r>
              <a:rPr lang="en-US" sz="3200" dirty="0"/>
              <a:t>[ Moksh Nigam,</a:t>
            </a:r>
            <a:br>
              <a:rPr lang="en-US" sz="3200" dirty="0"/>
            </a:br>
            <a:r>
              <a:rPr lang="en-US" sz="3200" dirty="0"/>
              <a:t> Divya Gupta ]</a:t>
            </a:r>
            <a:br>
              <a:rPr lang="en-US" sz="3200" dirty="0"/>
            </a:br>
            <a:br>
              <a:rPr lang="en-US" sz="3200" dirty="0"/>
            </a:br>
            <a:br>
              <a:rPr lang="en-US" sz="3200" dirty="0"/>
            </a:br>
            <a:r>
              <a:rPr lang="en-US" sz="3200" dirty="0"/>
              <a:t># Sign_Language_interpreter #</a:t>
            </a:r>
          </a:p>
        </p:txBody>
      </p:sp>
    </p:spTree>
    <p:extLst>
      <p:ext uri="{BB962C8B-B14F-4D97-AF65-F5344CB8AC3E}">
        <p14:creationId xmlns:p14="http://schemas.microsoft.com/office/powerpoint/2010/main" val="4135757960"/>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415" y="346710"/>
            <a:ext cx="1733874" cy="20437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199" y="392911"/>
            <a:ext cx="1543237" cy="19975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0642" y="665129"/>
            <a:ext cx="1516051" cy="19624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1041" y="561703"/>
            <a:ext cx="1493571" cy="193330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91" y="2495006"/>
            <a:ext cx="1270089" cy="164402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5131" y="2627530"/>
            <a:ext cx="1210442" cy="161600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5365" y="2587393"/>
            <a:ext cx="1310456" cy="16962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22" y="2889631"/>
            <a:ext cx="1088004" cy="140833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0642" y="2640272"/>
            <a:ext cx="1157864" cy="1498758"/>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0388" y="2587393"/>
            <a:ext cx="1210442" cy="161600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2712" y="2640272"/>
            <a:ext cx="1283507" cy="1661392"/>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3073" y="2588857"/>
            <a:ext cx="1362948" cy="1764222"/>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62" y="4480560"/>
            <a:ext cx="1341403" cy="173633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411" y="4520696"/>
            <a:ext cx="1378435" cy="1784269"/>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0846" y="4509891"/>
            <a:ext cx="1457934" cy="1887174"/>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31962" y="4612479"/>
            <a:ext cx="1362948" cy="1764222"/>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9147" y="4592115"/>
            <a:ext cx="1170559" cy="1513223"/>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6574" y="4656218"/>
            <a:ext cx="1170559" cy="1513223"/>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91370" y="4571367"/>
            <a:ext cx="1362948" cy="1764222"/>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4045" y="4454284"/>
            <a:ext cx="1457934" cy="1887174"/>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4655" y="5187259"/>
            <a:ext cx="887141" cy="1148330"/>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25761" y="5150412"/>
            <a:ext cx="893109" cy="1154553"/>
          </a:xfrm>
          <a:prstGeom prst="rect">
            <a:avLst/>
          </a:prstGeom>
        </p:spPr>
      </p:pic>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0307" y="4810018"/>
            <a:ext cx="1016398" cy="1315642"/>
          </a:xfrm>
          <a:prstGeom prst="rect">
            <a:avLst/>
          </a:prstGeom>
        </p:spPr>
      </p:pic>
    </p:spTree>
    <p:extLst>
      <p:ext uri="{BB962C8B-B14F-4D97-AF65-F5344CB8AC3E}">
        <p14:creationId xmlns:p14="http://schemas.microsoft.com/office/powerpoint/2010/main" val="2018462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6858000"/>
          </a:xfrm>
        </p:spPr>
        <p:txBody>
          <a:bodyPr/>
          <a:lstStyle/>
          <a:p>
            <a:pPr algn="ctr"/>
            <a:r>
              <a:rPr lang="en-US" sz="2800" dirty="0"/>
              <a:t>Reasons why </a:t>
            </a:r>
            <a:r>
              <a:rPr lang="en-US" sz="2800" i="1" dirty="0"/>
              <a:t>Sign language interpreter</a:t>
            </a:r>
            <a:r>
              <a:rPr lang="en-US" sz="2800" dirty="0"/>
              <a:t> was chosen :</a:t>
            </a:r>
            <a:br>
              <a:rPr lang="en-US" sz="2800" dirty="0"/>
            </a:br>
            <a:br>
              <a:rPr lang="en-US" sz="2800" dirty="0"/>
            </a:br>
            <a:br>
              <a:rPr lang="en-US" sz="2800" dirty="0"/>
            </a:br>
            <a:r>
              <a:rPr lang="en-US" sz="2800" dirty="0"/>
              <a:t>- to give people with disabilities who deserve a comfortable communication with others.</a:t>
            </a:r>
            <a:br>
              <a:rPr lang="en-US" sz="2800" dirty="0"/>
            </a:br>
            <a:br>
              <a:rPr lang="en-US" sz="2800" dirty="0"/>
            </a:br>
            <a:r>
              <a:rPr lang="en-US" sz="2800" dirty="0"/>
              <a:t>- to replace sign language manual.</a:t>
            </a:r>
            <a:br>
              <a:rPr lang="en-US" sz="2800" dirty="0"/>
            </a:br>
            <a:br>
              <a:rPr lang="en-US" sz="2800" dirty="0"/>
            </a:br>
            <a:r>
              <a:rPr lang="en-US" sz="2800" dirty="0"/>
              <a:t>- to train our modes of communications </a:t>
            </a:r>
            <a:r>
              <a:rPr lang="en-US" sz="2800" i="1" dirty="0"/>
              <a:t>viz: </a:t>
            </a:r>
            <a:r>
              <a:rPr lang="en-US" sz="2800" dirty="0"/>
              <a:t>cell phones for some real communication with such people.</a:t>
            </a:r>
            <a:br>
              <a:rPr lang="en-US" sz="2800" dirty="0"/>
            </a:br>
            <a:br>
              <a:rPr lang="en-US" sz="2800" dirty="0"/>
            </a:br>
            <a:r>
              <a:rPr lang="en-US" sz="2800" dirty="0"/>
              <a:t>- to make our machines understand to what can’t be heard or understand unspoken words that also have meanings too</a:t>
            </a:r>
          </a:p>
        </p:txBody>
      </p:sp>
    </p:spTree>
    <p:extLst>
      <p:ext uri="{BB962C8B-B14F-4D97-AF65-F5344CB8AC3E}">
        <p14:creationId xmlns:p14="http://schemas.microsoft.com/office/powerpoint/2010/main" val="2808378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816"/>
            <a:ext cx="12191999" cy="6688183"/>
          </a:xfrm>
        </p:spPr>
        <p:txBody>
          <a:bodyPr/>
          <a:lstStyle/>
          <a:p>
            <a:pPr algn="l"/>
            <a:r>
              <a:rPr lang="en-US" sz="3600" dirty="0"/>
              <a:t>  Statistics -&gt;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80" y="1005840"/>
            <a:ext cx="11589850" cy="5668737"/>
          </a:xfrm>
          <a:prstGeom prst="rect">
            <a:avLst/>
          </a:prstGeom>
          <a:ln>
            <a:noFill/>
          </a:ln>
          <a:effectLst>
            <a:softEdge rad="112500"/>
          </a:effectLst>
        </p:spPr>
      </p:pic>
    </p:spTree>
    <p:extLst>
      <p:ext uri="{BB962C8B-B14F-4D97-AF65-F5344CB8AC3E}">
        <p14:creationId xmlns:p14="http://schemas.microsoft.com/office/powerpoint/2010/main" val="258432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6858000"/>
          </a:xfrm>
        </p:spPr>
        <p:txBody>
          <a:bodyPr/>
          <a:lstStyle/>
          <a:p>
            <a:pPr algn="ctr"/>
            <a:r>
              <a:rPr lang="en-US" sz="3600" dirty="0">
                <a:latin typeface="Scolarship" pitchFamily="2" charset="0"/>
              </a:rPr>
              <a:t>Some struggles in the </a:t>
            </a:r>
            <a:br>
              <a:rPr lang="en-US" sz="3600" dirty="0">
                <a:latin typeface="Scolarship" pitchFamily="2" charset="0"/>
              </a:rPr>
            </a:br>
            <a:r>
              <a:rPr lang="en-US" sz="3600" dirty="0">
                <a:latin typeface="Scolarship" pitchFamily="2" charset="0"/>
              </a:rPr>
              <a:t>life of deaf people =&gt;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198" y="4637314"/>
            <a:ext cx="1391602" cy="1391602"/>
          </a:xfrm>
          <a:prstGeom prst="rect">
            <a:avLst/>
          </a:prstGeom>
          <a:ln>
            <a:noFill/>
          </a:ln>
          <a:effectLst>
            <a:softEdge rad="112500"/>
          </a:effectLst>
        </p:spPr>
      </p:pic>
    </p:spTree>
    <p:extLst>
      <p:ext uri="{BB962C8B-B14F-4D97-AF65-F5344CB8AC3E}">
        <p14:creationId xmlns:p14="http://schemas.microsoft.com/office/powerpoint/2010/main" val="391318015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006"/>
            <a:ext cx="12191999" cy="1644242"/>
          </a:xfrm>
        </p:spPr>
        <p:txBody>
          <a:bodyPr/>
          <a:lstStyle/>
          <a:p>
            <a:pPr algn="ctr"/>
            <a:r>
              <a:rPr lang="en-US" sz="4000" b="1" dirty="0"/>
              <a:t>Not Getting Announcements At Public Places And Events,</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946" y="1621597"/>
            <a:ext cx="6470106" cy="4847602"/>
          </a:xfrm>
          <a:prstGeom prst="rect">
            <a:avLst/>
          </a:prstGeom>
        </p:spPr>
      </p:pic>
    </p:spTree>
    <p:extLst>
      <p:ext uri="{BB962C8B-B14F-4D97-AF65-F5344CB8AC3E}">
        <p14:creationId xmlns:p14="http://schemas.microsoft.com/office/powerpoint/2010/main" val="3385852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20.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0.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0.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1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12.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13.xml><?xml version="1.0" encoding="utf-8"?>
<a:theme xmlns:a="http://schemas.openxmlformats.org/drawingml/2006/main" name="1_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1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5.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6.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7.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2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9.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Ion</Template>
  <TotalTime>1141</TotalTime>
  <Words>253</Words>
  <Application>Microsoft Office PowerPoint</Application>
  <PresentationFormat>Widescreen</PresentationFormat>
  <Paragraphs>47</Paragraphs>
  <Slides>26</Slides>
  <Notes>0</Notes>
  <HiddenSlides>0</HiddenSlides>
  <MMClips>1</MMClips>
  <ScaleCrop>false</ScaleCrop>
  <HeadingPairs>
    <vt:vector size="8" baseType="variant">
      <vt:variant>
        <vt:lpstr>Fonts Used</vt:lpstr>
      </vt:variant>
      <vt:variant>
        <vt:i4>14</vt:i4>
      </vt:variant>
      <vt:variant>
        <vt:lpstr>Theme</vt:lpstr>
      </vt:variant>
      <vt:variant>
        <vt:i4>14</vt:i4>
      </vt:variant>
      <vt:variant>
        <vt:lpstr>Embedded OLE Servers</vt:lpstr>
      </vt:variant>
      <vt:variant>
        <vt:i4>1</vt:i4>
      </vt:variant>
      <vt:variant>
        <vt:lpstr>Slide Titles</vt:lpstr>
      </vt:variant>
      <vt:variant>
        <vt:i4>26</vt:i4>
      </vt:variant>
    </vt:vector>
  </HeadingPairs>
  <TitlesOfParts>
    <vt:vector size="55" baseType="lpstr">
      <vt:lpstr>Arial</vt:lpstr>
      <vt:lpstr>Arial Rounded MT Bold</vt:lpstr>
      <vt:lpstr>Century Gothic</vt:lpstr>
      <vt:lpstr>Century Schoolbook</vt:lpstr>
      <vt:lpstr>Corbel</vt:lpstr>
      <vt:lpstr>Franklin Gothic Book</vt:lpstr>
      <vt:lpstr>Gill Sans MT</vt:lpstr>
      <vt:lpstr>Return of the Flash</vt:lpstr>
      <vt:lpstr>Scolarship</vt:lpstr>
      <vt:lpstr>Tempus Sans ITC</vt:lpstr>
      <vt:lpstr>Trebuchet MS</vt:lpstr>
      <vt:lpstr>Tw Cen MT</vt:lpstr>
      <vt:lpstr>Tw Cen MT Condensed</vt:lpstr>
      <vt:lpstr>Wingdings 3</vt:lpstr>
      <vt:lpstr>Ion</vt:lpstr>
      <vt:lpstr>1_Ion</vt:lpstr>
      <vt:lpstr>Wisp</vt:lpstr>
      <vt:lpstr>Headlines</vt:lpstr>
      <vt:lpstr>Circuit</vt:lpstr>
      <vt:lpstr>Basis</vt:lpstr>
      <vt:lpstr>Facet</vt:lpstr>
      <vt:lpstr>2_Ion</vt:lpstr>
      <vt:lpstr>Gallery</vt:lpstr>
      <vt:lpstr>Slice</vt:lpstr>
      <vt:lpstr>Berlin</vt:lpstr>
      <vt:lpstr>Integral</vt:lpstr>
      <vt:lpstr>1_Wisp</vt:lpstr>
      <vt:lpstr>Crop</vt:lpstr>
      <vt:lpstr>Image</vt:lpstr>
      <vt:lpstr>Have you ever imagined yourself with a missing arm or a leg or any of the five senses ? </vt:lpstr>
      <vt:lpstr>Do you feel lucky for having a perfect and ideal human body ?</vt:lpstr>
      <vt:lpstr>But not every one of us is so lucky to have a perfect body to possess…</vt:lpstr>
      <vt:lpstr> Oculus Sinister (left eye)   [ Moksh Nigam,  Divya Gupta ]   # Sign_Language_interpreter #</vt:lpstr>
      <vt:lpstr>PowerPoint Presentation</vt:lpstr>
      <vt:lpstr>Reasons why Sign language interpreter was chosen :   - to give people with disabilities who deserve a comfortable communication with others.  - to replace sign language manual.  - to train our modes of communications viz: cell phones for some real communication with such people.  - to make our machines understand to what can’t be heard or understand unspoken words that also have meanings too</vt:lpstr>
      <vt:lpstr>  Statistics -&gt;</vt:lpstr>
      <vt:lpstr>Some struggles in the  life of deaf people =&gt; </vt:lpstr>
      <vt:lpstr>Not Getting Announcements At Public Places And Events,</vt:lpstr>
      <vt:lpstr>Communicating In The Dark Is Next To Impossible</vt:lpstr>
      <vt:lpstr>You're Constantly Jumpy, As You Never Know When Someone Is Approaching You From Behind</vt:lpstr>
      <vt:lpstr>Job Applications And Interviews Can Be Incredibly Difficult To Set Up</vt:lpstr>
      <vt:lpstr>Having People Avoid Talking To Them At All </vt:lpstr>
      <vt:lpstr>The Hearing Population Feels Sorry For You, And You Don't Need Their Sympathy</vt:lpstr>
      <vt:lpstr>But for all these struggles…</vt:lpstr>
      <vt:lpstr>   We give you a model of classification which is capable of identifying the alphabets in a sign language of handicap people.  That model for now can understand alphabets like A, B, C,V. Make a point in the conversation. And numeral 5. In the future this model will be super useful because it can help everyone to understand people who are lacking the power of hearing or speaking.  </vt:lpstr>
      <vt:lpstr>Sign Language Interpreter Working </vt:lpstr>
      <vt:lpstr> </vt:lpstr>
      <vt:lpstr>PowerPoint Presentation</vt:lpstr>
      <vt:lpstr>Convolutional Neural Network</vt:lpstr>
      <vt:lpstr>Conv layer, maxpool, conv layer, maxpool, fully connected,</vt:lpstr>
      <vt:lpstr>PowerPoint Presentation</vt:lpstr>
      <vt:lpstr>PowerPoint Presentation</vt:lpstr>
      <vt:lpstr>PowerPoint Presentation</vt:lpstr>
      <vt:lpstr>Situations with them can always be mended,  its despicable of leaving that part of human species behind,   we should always try to create ways to better others with zero selfish thoughts,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Have you ever imagined yourself with a missing arm or a leg or any of the five senses ?</dc:title>
  <dc:creator>Paul Phoenix</dc:creator>
  <cp:lastModifiedBy>divyagupta9458@outlook.com</cp:lastModifiedBy>
  <cp:revision>35</cp:revision>
  <dcterms:created xsi:type="dcterms:W3CDTF">2018-06-14T21:09:07Z</dcterms:created>
  <dcterms:modified xsi:type="dcterms:W3CDTF">2018-06-16T05:26:06Z</dcterms:modified>
</cp:coreProperties>
</file>